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4" Type="http://schemas.openxmlformats.org/package/2006/relationships/metadata/core-properties" Target="docProps/core.xml"/><Relationship Id="rId5" Type="http://schemas.openxmlformats.org/officeDocument/2006/relationships/extended-properties" Target="docProps/app.xml"/><Relationship Id="rId1" Type="http://schemas.microsoft.com/office/2011/relationships/webextensiontaskpanes" Target="ppt/webextensions/taskpanes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34"/>
  </p:notesMasterIdLst>
  <p:handoutMasterIdLst>
    <p:handoutMasterId r:id="rId35"/>
  </p:handoutMasterIdLst>
  <p:sldIdLst>
    <p:sldId id="273" r:id="rId10"/>
    <p:sldId id="267" r:id="rId11"/>
    <p:sldId id="272" r:id="rId12"/>
    <p:sldId id="270" r:id="rId13"/>
    <p:sldId id="299" r:id="rId14"/>
    <p:sldId id="297" r:id="rId15"/>
    <p:sldId id="300" r:id="rId16"/>
    <p:sldId id="301" r:id="rId17"/>
    <p:sldId id="302" r:id="rId18"/>
    <p:sldId id="306" r:id="rId19"/>
    <p:sldId id="310" r:id="rId20"/>
    <p:sldId id="308" r:id="rId21"/>
    <p:sldId id="309" r:id="rId22"/>
    <p:sldId id="305" r:id="rId23"/>
    <p:sldId id="311" r:id="rId24"/>
    <p:sldId id="312" r:id="rId25"/>
    <p:sldId id="313" r:id="rId26"/>
    <p:sldId id="307" r:id="rId27"/>
    <p:sldId id="314" r:id="rId28"/>
    <p:sldId id="315" r:id="rId29"/>
    <p:sldId id="316" r:id="rId30"/>
    <p:sldId id="317" r:id="rId31"/>
    <p:sldId id="318" r:id="rId32"/>
    <p:sldId id="296" r:id="rId33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98" userDrawn="1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1933" userDrawn="1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67" userDrawn="1">
          <p15:clr>
            <a:srgbClr val="A4A3A4"/>
          </p15:clr>
        </p15:guide>
        <p15:guide id="13" orient="horz" pos="356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F17"/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63" autoAdjust="0"/>
    <p:restoredTop sz="94660"/>
  </p:normalViewPr>
  <p:slideViewPr>
    <p:cSldViewPr snapToObjects="1">
      <p:cViewPr>
        <p:scale>
          <a:sx n="107" d="100"/>
          <a:sy n="107" d="100"/>
        </p:scale>
        <p:origin x="408" y="-8"/>
      </p:cViewPr>
      <p:guideLst>
        <p:guide orient="horz" pos="391"/>
        <p:guide orient="horz" pos="1298"/>
        <p:guide orient="horz" pos="3929"/>
        <p:guide orient="horz" pos="1933"/>
        <p:guide orient="horz" pos="3045"/>
        <p:guide orient="horz" pos="4269"/>
        <p:guide orient="horz" pos="3997"/>
        <p:guide pos="91"/>
        <p:guide pos="7585"/>
        <p:guide pos="3839"/>
        <p:guide pos="204"/>
        <p:guide pos="7467"/>
        <p:guide orient="horz" pos="356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9" Type="http://schemas.openxmlformats.org/officeDocument/2006/relationships/slideMaster" Target="slideMasters/slideMaster9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slide" Target="slides/slide24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esProps" Target="presProps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26.02.19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26.02.19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6875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48875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emf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emf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emf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emf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.emf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emf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.emf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emf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C8EA-B820-704C-B537-F9A84DD13BD9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5AAEF-9FBD-C34E-A853-5941EA569115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F958A-4981-8C43-ADAF-2D15FF92F5B5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29CE1-4B84-6743-BC26-1E0811B98E33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9165E-19BF-E141-BC27-A025DAD3A923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3BF9-3B3B-4048-BC46-C1D58618178C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FC43E-7E16-BE49-B370-98C55F0AAAD5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74B4-E437-F344-AB20-5F665E78B348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E7847-F61E-B546-B70D-3F0B38F8D2BE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E52D6-B261-284F-99FB-76C84A8A792D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E98A3-A1DC-0D41-A976-3734A92E2CBB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0904-B755-4B49-89AC-52B12240D60C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8B95B-8DD9-9D44-977B-09A5C34D95E8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2351A-3F4A-624F-980B-319BDCD6E682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AA6C2-3F37-DB41-8B08-1142B58FB321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1F11-49FB-8E48-908C-F30D3FEFECFE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4C96E-9BE7-E646-9C3D-45E9207F1F7B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B5A55-97AF-924C-8D67-57A002303B62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0BC6-4B6A-CA46-B202-822CA70FFF16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D9ECA-91CD-894F-A526-C9E52BA59B28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E3D46-D396-D246-BA97-A50F2E1786AC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6181D-7CD8-A042-9E34-17A008BB0698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0E9A-A195-B947-AF1C-E82C3B35BAAE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A1419-1E5E-CA41-B85B-122E1D0E3FFB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14FE1-1D4F-8D45-8E19-EF83B032285A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95EAF-77C4-F54E-89E4-E5DC85D831DE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88FD-8088-BD40-AE47-875CDCF1E6EA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CF707-6A4D-BD4E-883E-E55A87A99C1D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9FC84-8353-374D-B78D-A83D230EF4E9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48936-4829-884F-B4B4-0569A76309AB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29E0-D12E-5647-9C10-E1265A77A1C7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79CC-DE90-064E-8711-8C0B6F6C0058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57B23-AB6C-3749-B498-50392223B1D4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F74F2-B115-5F4D-96C1-2E53709E2B63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0D167-DC27-C94D-8A75-BD333CE9DA3A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FA98C-C442-7A41-AD63-D3266F938728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428E8-922C-DF48-847A-1B1B81097904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E6FBB-498E-3F4F-ACA2-89F36EECF97F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1A46A-A1D4-624A-BD24-756F4932B8C5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380EB-6ECF-A14C-A522-E8BD32F5F648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497B7-1CBE-8749-AD00-EAB978A5B8FA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C553E-2F97-9A4D-8107-E35C7658EBDB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1143E-BCFC-554D-B2B7-2FA12E26E653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A083-918B-204A-B919-9373772C1F9F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6A3E-01D6-E640-9A28-20D30D15D2A5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E2709-472A-274D-8C09-167CC10552DD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ED151-66D5-804A-93CA-A776065359BF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8D477-71E6-024F-A92A-749DC648D545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D13BC-DFEC-6449-9964-3133692391B5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67F3B-F476-CE49-BA34-E51399D06B22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8D6D2-BB56-6D48-9806-FC0D70EE7518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10A99-F688-AC42-A991-B76F7F0D3FBD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1008E-1764-D149-B8F9-CDB359EAEDE4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D9D4C-AB8B-684A-A16E-BA9092132CAB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B7AD-2256-E845-BA41-E032F6849568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B8411-DBE6-7442-9733-C5F150683A03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6351E-2CD6-3C42-B7E5-FCD995DADBEC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21533-E348-B244-BA8B-30149A9E2378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5173C-8388-AF45-BEF3-24CB79E3F88C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A375C-F084-AF49-84F9-7EF43C42C592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08FFB-66C9-234C-8CC1-979EFB61DCCE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123F1-E0B0-E946-AED0-E01DF1B54D77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2356D-7E38-4945-9190-C14BCB4954F9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6544F-2817-2741-816A-9F438F709B58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1D2E5-965E-164E-BFA8-E720F2AFC514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64B96-47D8-D047-A32C-2A22C4810FEE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2C61-4A9B-3245-AE87-93E0FC4C2838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4999-006A-3140-9893-3B6966167526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89202-B7E1-4B43-8360-2F230B09DB16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2AED0-B5A4-614B-BA44-AA68D18D38D2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46A04-0263-E74C-9BBB-5F670E0A5E56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DA382-E6F2-8748-B0DD-C21CDB717420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324000" y="6345238"/>
            <a:ext cx="2457251" cy="423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theme" Target="../theme/theme2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theme" Target="../theme/theme3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9" Type="http://schemas.openxmlformats.org/officeDocument/2006/relationships/slideLayout" Target="../slideLayouts/slideLayout36.xml"/><Relationship Id="rId10" Type="http://schemas.openxmlformats.org/officeDocument/2006/relationships/theme" Target="../theme/theme4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theme" Target="../theme/theme5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theme" Target="../theme/theme6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3.xml"/><Relationship Id="rId10" Type="http://schemas.openxmlformats.org/officeDocument/2006/relationships/theme" Target="../theme/theme7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6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8.xml"/><Relationship Id="rId6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0.xml"/><Relationship Id="rId8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2.xml"/><Relationship Id="rId10" Type="http://schemas.openxmlformats.org/officeDocument/2006/relationships/theme" Target="../theme/theme8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64.xml"/><Relationship Id="rId2" Type="http://schemas.openxmlformats.org/officeDocument/2006/relationships/slideLayout" Target="../slideLayouts/slideLayout65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9.xml"/><Relationship Id="rId8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1.xml"/><Relationship Id="rId10" Type="http://schemas.openxmlformats.org/officeDocument/2006/relationships/theme" Target="../theme/theme9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16734C83-EEF2-7A47-A3FC-E48A7E386C00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846D9DE2-B5EE-B642-B24F-3DDA5A8A5B5A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3AB6916C-81CF-9849-9A9B-D23A76B8B36C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29938339-A8AC-D34B-8ACB-010B230F1EB3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5C2F75ED-DC7F-D149-8081-B05B3989F15C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202AD054-0CA1-C044-AE68-EFC4589957C2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BA2436A-3DE2-AE41-AD23-3F979753DF5C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EB80908-8E5E-5044-97A3-BA431DA738CC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C3D3F8F7-1067-0D4C-A63B-A6548B6830D0}" type="datetime1">
              <a:rPr lang="en-US" smtClean="0"/>
              <a:t>2/26/19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www.python.org/downloads/mac-osx/" TargetMode="External"/><Relationship Id="rId3" Type="http://schemas.openxmlformats.org/officeDocument/2006/relationships/hyperlink" Target="https://www.jetbrains.com/pychar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git-scm.com/downloads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mailto:bacdavid@student.ethz.ch" TargetMode="External"/><Relationship Id="rId3" Type="http://schemas.openxmlformats.org/officeDocument/2006/relationships/hyperlink" Target="https://gitlab.ethz.ch/bacdavid/hello_world.git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www.cse-lab.ethz.ch/teaching/models-algorithms-and-data-mad-introduction-to-computing-fs19/" TargetMode="External"/><Relationship Id="rId3" Type="http://schemas.openxmlformats.org/officeDocument/2006/relationships/hyperlink" Target="https://gitlab.ethz.ch/bacdavid/mad-tutorials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24905" y="6308726"/>
            <a:ext cx="355461" cy="468312"/>
          </a:xfrm>
        </p:spPr>
        <p:txBody>
          <a:bodyPr/>
          <a:lstStyle/>
          <a:p>
            <a:fld id="{6C6AE60A-B69C-4790-82F7-3882EDF23186}" type="slidenum">
              <a:rPr lang="en-GB" smtClean="0"/>
              <a:t>1</a:t>
            </a:fld>
            <a:endParaRPr lang="en-GB" dirty="0"/>
          </a:p>
        </p:txBody>
      </p:sp>
      <p:sp>
        <p:nvSpPr>
          <p:cNvPr id="5" name="Titel 9"/>
          <p:cNvSpPr>
            <a:spLocks noGrp="1"/>
          </p:cNvSpPr>
          <p:nvPr/>
        </p:nvSpPr>
        <p:spPr bwMode="gray">
          <a:xfrm>
            <a:off x="332433" y="765175"/>
            <a:ext cx="1153795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Title</a:t>
            </a:r>
            <a:endParaRPr lang="en-GB" dirty="0"/>
          </a:p>
        </p:txBody>
      </p:sp>
      <p:sp>
        <p:nvSpPr>
          <p:cNvPr id="7" name="Inhaltsplatzhalter 10"/>
          <p:cNvSpPr>
            <a:spLocks noGrp="1"/>
          </p:cNvSpPr>
          <p:nvPr/>
        </p:nvSpPr>
        <p:spPr>
          <a:xfrm>
            <a:off x="332433" y="2032005"/>
            <a:ext cx="11537950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Text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5FA18-BA6B-864D-9AC5-6E22D258B9FE}" type="datetime1">
              <a:rPr lang="en-US" smtClean="0"/>
              <a:t>2/26/19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226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24905" y="6308726"/>
            <a:ext cx="355461" cy="468312"/>
          </a:xfrm>
        </p:spPr>
        <p:txBody>
          <a:bodyPr/>
          <a:lstStyle/>
          <a:p>
            <a:fld id="{6C6AE60A-B69C-4790-82F7-3882EDF23186}" type="slidenum">
              <a:rPr lang="en-GB" smtClean="0"/>
              <a:t>10</a:t>
            </a:fld>
            <a:endParaRPr lang="en-GB" dirty="0"/>
          </a:p>
        </p:txBody>
      </p:sp>
      <p:sp>
        <p:nvSpPr>
          <p:cNvPr id="5" name="Titel 9"/>
          <p:cNvSpPr>
            <a:spLocks noGrp="1"/>
          </p:cNvSpPr>
          <p:nvPr/>
        </p:nvSpPr>
        <p:spPr bwMode="gray">
          <a:xfrm>
            <a:off x="332433" y="765175"/>
            <a:ext cx="1153795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Example 1: Derive closed-form solution of LSQ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10"/>
              <p:cNvSpPr>
                <a:spLocks noGrp="1"/>
              </p:cNvSpPr>
              <p:nvPr/>
            </p:nvSpPr>
            <p:spPr>
              <a:xfrm>
                <a:off x="332433" y="2032005"/>
                <a:ext cx="11521430" cy="4210046"/>
              </a:xfrm>
              <a:prstGeom prst="rect">
                <a:avLst/>
              </a:prstGeom>
            </p:spPr>
            <p:txBody>
              <a:bodyPr vert="horz" lIns="140400" tIns="0" rIns="144000" bIns="0" rtlCol="0">
                <a:noAutofit/>
              </a:bodyPr>
              <a:lstStyle>
                <a:lvl1pPr marL="361950" indent="-36195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27063" indent="-265113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93763" indent="-26670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77913" indent="-17780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62063" indent="-18415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Find an optimal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CH" b="0" i="1" dirty="0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i="0" dirty="0" smtClean="0">
                            <a:latin typeface="Cambria Math" charset="0"/>
                          </a:rPr>
                          <m:t>w</m:t>
                        </m:r>
                      </m:e>
                      <m:sup>
                        <m:r>
                          <a:rPr lang="de-CH" b="0" i="1" dirty="0" smtClean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 smtClean="0"/>
                  <a:t> which minimizes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CH" i="1">
                            <a:latin typeface="Cambria Math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de-CH">
                                    <a:latin typeface="Cambria Math" charset="0"/>
                                  </a:rPr>
                                  <m:t>X</m:t>
                                </m:r>
                              </m:e>
                            </m:acc>
                            <m:r>
                              <m:rPr>
                                <m:sty m:val="p"/>
                              </m:rPr>
                              <a:rPr lang="de-CH">
                                <a:latin typeface="Cambria Math" charset="0"/>
                              </a:rPr>
                              <m:t>w</m:t>
                            </m:r>
                            <m:r>
                              <a:rPr lang="de-CH" i="1">
                                <a:latin typeface="Cambria Math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de-CH">
                                    <a:latin typeface="Cambria Math" charset="0"/>
                                  </a:rPr>
                                  <m:t>y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de-CH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de-CH" i="1"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r>
                  <a:rPr lang="en-US" dirty="0" err="1" smtClean="0"/>
                  <a:t>Tipps</a:t>
                </a:r>
                <a:r>
                  <a:rPr lang="en-US" dirty="0" smtClean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de-CH" i="1">
                            <a:latin typeface="Cambria Math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de-CH" b="0" i="0" smtClean="0">
                                <a:latin typeface="Cambria Math" charset="0"/>
                              </a:rPr>
                              <m:t>a</m:t>
                            </m:r>
                          </m:e>
                        </m:d>
                      </m:e>
                      <m:sub>
                        <m:r>
                          <a:rPr lang="de-CH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de-CH" i="1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de-CH" b="0" i="0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de-CH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CH" b="0" i="0" smtClean="0">
                            <a:latin typeface="Cambria Math" charset="0"/>
                          </a:rPr>
                          <m:t>a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CH" b="0" i="0" smtClean="0"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de-CH" b="0" i="0" smtClean="0">
                        <a:latin typeface="Cambria Math" charset="0"/>
                      </a:rPr>
                      <m:t>a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de-CH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CH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de-CH" b="0" i="0" smtClean="0">
                                <a:latin typeface="Cambria Math" charset="0"/>
                              </a:rPr>
                              <m:t>A</m:t>
                            </m:r>
                            <m:r>
                              <a:rPr lang="de-CH" b="0" i="0" smtClean="0">
                                <a:latin typeface="Cambria Math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de-CH" b="0" i="0" smtClean="0">
                                <a:latin typeface="Cambria Math" charset="0"/>
                              </a:rPr>
                              <m:t>B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de-CH" b="0" i="0" smtClean="0"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a:rPr lang="de-CH" b="0" i="0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de-CH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CH" b="0" i="0" smtClean="0">
                            <a:latin typeface="Cambria Math" charset="0"/>
                          </a:rPr>
                          <m:t>A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CH" b="0" i="0" smtClean="0"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a:rPr lang="de-CH" b="0" i="0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de-CH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CH" b="0" i="0" smtClean="0">
                            <a:latin typeface="Cambria Math" charset="0"/>
                          </a:rPr>
                          <m:t>B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CH" b="0" i="0" smtClean="0">
                            <a:latin typeface="Cambria Math" charset="0"/>
                          </a:rPr>
                          <m:t>T</m:t>
                        </m:r>
                      </m:sup>
                    </m:sSup>
                  </m:oMath>
                </a14:m>
                <a:endParaRPr lang="de-CH" b="0" dirty="0" smtClean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de-CH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CH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de-CH" b="0" i="0" smtClean="0">
                                <a:latin typeface="Cambria Math" charset="0"/>
                              </a:rPr>
                              <m:t>AB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de-CH" b="0" i="0" smtClean="0"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a:rPr lang="de-CH" b="0" i="0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de-CH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CH" b="0" i="0" smtClean="0">
                            <a:latin typeface="Cambria Math" charset="0"/>
                          </a:rPr>
                          <m:t>B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CH" b="0" i="0" smtClean="0">
                            <a:latin typeface="Cambria Math" charset="0"/>
                          </a:rPr>
                          <m:t>T</m:t>
                        </m:r>
                      </m:sup>
                    </m:sSup>
                    <m:sSup>
                      <m:sSupPr>
                        <m:ctrlPr>
                          <a:rPr lang="de-CH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CH" b="0" i="0" smtClean="0">
                            <a:latin typeface="Cambria Math" charset="0"/>
                          </a:rPr>
                          <m:t>A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CH" b="0" i="0" smtClean="0">
                            <a:latin typeface="Cambria Math" charset="0"/>
                          </a:rPr>
                          <m:t>T</m:t>
                        </m:r>
                      </m:sup>
                    </m:sSup>
                  </m:oMath>
                </a14:m>
                <a:endParaRPr lang="de-CH" b="0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de-CH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de-CH" b="0" i="1" smtClean="0">
                            <a:latin typeface="Cambria Math" charset="0"/>
                          </a:rPr>
                          <m:t>𝑑</m:t>
                        </m:r>
                      </m:num>
                      <m:den>
                        <m:r>
                          <a:rPr lang="de-CH" b="0" i="1" smtClean="0">
                            <a:latin typeface="Cambria Math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de-CH" b="0" i="0" smtClean="0">
                            <a:latin typeface="Cambria Math" charset="0"/>
                          </a:rPr>
                          <m:t>x</m:t>
                        </m:r>
                      </m:den>
                    </m:f>
                    <m:r>
                      <m:rPr>
                        <m:sty m:val="p"/>
                      </m:rPr>
                      <a:rPr lang="de-CH" b="0" i="0" smtClean="0">
                        <a:latin typeface="Cambria Math" charset="0"/>
                      </a:rPr>
                      <m:t>Ax</m:t>
                    </m:r>
                    <m:r>
                      <a:rPr lang="de-CH" b="0" i="0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de-CH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CH" b="0" i="0" smtClean="0">
                            <a:latin typeface="Cambria Math" charset="0"/>
                          </a:rPr>
                          <m:t>A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CH" b="0" i="0" smtClean="0">
                            <a:latin typeface="Cambria Math" charset="0"/>
                          </a:rPr>
                          <m:t>T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de-CH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de-CH" b="0" i="1" smtClean="0">
                            <a:latin typeface="Cambria Math" charset="0"/>
                          </a:rPr>
                          <m:t>𝑑</m:t>
                        </m:r>
                      </m:num>
                      <m:den>
                        <m:r>
                          <a:rPr lang="de-CH" b="0" i="1" smtClean="0">
                            <a:latin typeface="Cambria Math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de-CH" b="0" i="0" smtClean="0">
                            <a:latin typeface="Cambria Math" charset="0"/>
                          </a:rPr>
                          <m:t>x</m:t>
                        </m:r>
                      </m:den>
                    </m:f>
                    <m:sSup>
                      <m:sSupPr>
                        <m:ctrlPr>
                          <a:rPr lang="de-CH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CH" b="0" i="0" smtClean="0">
                            <a:latin typeface="Cambria Math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CH" b="0" i="0" smtClean="0"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de-CH" b="0" i="0" smtClean="0">
                        <a:latin typeface="Cambria Math" charset="0"/>
                      </a:rPr>
                      <m:t>A</m:t>
                    </m:r>
                    <m:r>
                      <a:rPr lang="de-CH" b="0" i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de-CH" b="0" i="0" smtClean="0">
                        <a:latin typeface="Cambria Math" charset="0"/>
                      </a:rPr>
                      <m:t>A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de-CH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de-CH" b="0" i="1" smtClean="0">
                            <a:latin typeface="Cambria Math" charset="0"/>
                          </a:rPr>
                          <m:t>𝑑</m:t>
                        </m:r>
                      </m:num>
                      <m:den>
                        <m:r>
                          <a:rPr lang="de-CH" b="0" i="1" smtClean="0">
                            <a:latin typeface="Cambria Math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de-CH" b="0" i="0" smtClean="0">
                            <a:latin typeface="Cambria Math" charset="0"/>
                          </a:rPr>
                          <m:t>x</m:t>
                        </m:r>
                      </m:den>
                    </m:f>
                    <m:sSup>
                      <m:sSupPr>
                        <m:ctrlPr>
                          <a:rPr lang="de-CH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CH" b="0" i="0" smtClean="0">
                            <a:latin typeface="Cambria Math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CH" b="0" i="0" smtClean="0"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de-CH" b="0" i="0" smtClean="0">
                        <a:latin typeface="Cambria Math" charset="0"/>
                      </a:rPr>
                      <m:t>x</m:t>
                    </m:r>
                    <m:r>
                      <a:rPr lang="de-CH" b="0" i="0" smtClean="0">
                        <a:latin typeface="Cambria Math" charset="0"/>
                      </a:rPr>
                      <m:t>=2</m:t>
                    </m:r>
                    <m:r>
                      <m:rPr>
                        <m:sty m:val="p"/>
                      </m:rPr>
                      <a:rPr lang="de-CH" b="0" i="0" smtClean="0">
                        <a:latin typeface="Cambria Math" charset="0"/>
                      </a:rPr>
                      <m:t>x</m:t>
                    </m:r>
                  </m:oMath>
                </a14:m>
                <a:endParaRPr lang="de-CH" b="0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de-CH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de-CH" b="0" i="1" smtClean="0">
                            <a:latin typeface="Cambria Math" charset="0"/>
                          </a:rPr>
                          <m:t>𝑑</m:t>
                        </m:r>
                      </m:num>
                      <m:den>
                        <m:r>
                          <a:rPr lang="de-CH" b="0" i="1" smtClean="0">
                            <a:latin typeface="Cambria Math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de-CH" b="0" i="0" smtClean="0">
                            <a:latin typeface="Cambria Math" charset="0"/>
                          </a:rPr>
                          <m:t>x</m:t>
                        </m:r>
                      </m:den>
                    </m:f>
                    <m:sSup>
                      <m:sSupPr>
                        <m:ctrlPr>
                          <a:rPr lang="de-CH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CH" b="0" i="0" smtClean="0">
                            <a:latin typeface="Cambria Math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CH" b="0" i="0" smtClean="0"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de-CH" b="0" i="0" smtClean="0">
                        <a:latin typeface="Cambria Math" charset="0"/>
                      </a:rPr>
                      <m:t>Ax</m:t>
                    </m:r>
                    <m:r>
                      <a:rPr lang="de-CH" b="0" i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de-CH" b="0" i="0" smtClean="0">
                        <a:latin typeface="Cambria Math" charset="0"/>
                      </a:rPr>
                      <m:t>Ax</m:t>
                    </m:r>
                    <m:r>
                      <a:rPr lang="de-CH" b="0" i="0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de-CH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CH" b="0" i="0" smtClean="0">
                            <a:latin typeface="Cambria Math" charset="0"/>
                          </a:rPr>
                          <m:t>A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CH" b="0" i="0" smtClean="0"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de-CH" b="0" i="0" smtClean="0">
                        <a:latin typeface="Cambria Math" charset="0"/>
                      </a:rPr>
                      <m:t>x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Inhaltsplatzhalter 10"/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33" y="2032005"/>
                <a:ext cx="11521430" cy="4210046"/>
              </a:xfrm>
              <a:prstGeom prst="rect">
                <a:avLst/>
              </a:prstGeom>
              <a:blipFill rotWithShape="0">
                <a:blip r:embed="rId2"/>
                <a:stretch>
                  <a:fillRect l="-317" t="-2026" b="-1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6FDF6-62BF-BE4A-A1E8-ABC7689247CA}" type="datetime1">
              <a:rPr lang="en-US" smtClean="0"/>
              <a:t>2/26/19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283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24905" y="6308726"/>
            <a:ext cx="355461" cy="468312"/>
          </a:xfrm>
        </p:spPr>
        <p:txBody>
          <a:bodyPr/>
          <a:lstStyle/>
          <a:p>
            <a:fld id="{6C6AE60A-B69C-4790-82F7-3882EDF23186}" type="slidenum">
              <a:rPr lang="en-GB" smtClean="0"/>
              <a:t>11</a:t>
            </a:fld>
            <a:endParaRPr lang="en-GB" dirty="0"/>
          </a:p>
        </p:txBody>
      </p:sp>
      <p:sp>
        <p:nvSpPr>
          <p:cNvPr id="5" name="Titel 9"/>
          <p:cNvSpPr>
            <a:spLocks noGrp="1"/>
          </p:cNvSpPr>
          <p:nvPr/>
        </p:nvSpPr>
        <p:spPr bwMode="gray">
          <a:xfrm>
            <a:off x="332433" y="765175"/>
            <a:ext cx="1153795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Example 2: Write down the matrices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10"/>
              <p:cNvSpPr>
                <a:spLocks noGrp="1"/>
              </p:cNvSpPr>
              <p:nvPr/>
            </p:nvSpPr>
            <p:spPr>
              <a:xfrm>
                <a:off x="332433" y="2032005"/>
                <a:ext cx="11521430" cy="4210046"/>
              </a:xfrm>
              <a:prstGeom prst="rect">
                <a:avLst/>
              </a:prstGeom>
            </p:spPr>
            <p:txBody>
              <a:bodyPr vert="horz" lIns="140400" tIns="0" rIns="144000" bIns="0" rtlCol="0">
                <a:noAutofit/>
              </a:bodyPr>
              <a:lstStyle>
                <a:lvl1pPr marL="361950" indent="-36195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27063" indent="-265113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93763" indent="-26670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77913" indent="-17780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62063" indent="-18415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de-CH" i="1" smtClean="0">
                        <a:latin typeface="Cambria Math" charset="0"/>
                      </a:rPr>
                      <m:t>𝐷</m:t>
                    </m:r>
                    <m:r>
                      <a:rPr lang="de-CH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CH" i="1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CH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CH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CH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CH" i="1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de-CH" i="1">
                                    <a:latin typeface="Cambria Math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de-CH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CH" i="1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de-CH" b="0" i="1" smtClean="0">
                                <a:latin typeface="Cambria Math" charset="0"/>
                              </a:rPr>
                              <m:t>,  </m:t>
                            </m:r>
                            <m:sSub>
                              <m:sSubPr>
                                <m:ctrlPr>
                                  <a:rPr lang="de-CH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de-CH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CH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de-CH" b="0" i="1" smtClean="0">
                            <a:latin typeface="Cambria Math" charset="0"/>
                          </a:rPr>
                          <m:t>, </m:t>
                        </m:r>
                        <m:d>
                          <m:dPr>
                            <m:ctrlPr>
                              <a:rPr lang="de-CH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CH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CH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CH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de-CH" b="0" i="1" smtClean="0">
                                    <a:latin typeface="Cambria Math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de-CH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CH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de-CH" b="0" i="1" smtClean="0">
                                <a:latin typeface="Cambria Math" charset="0"/>
                              </a:rPr>
                              <m:t>,  </m:t>
                            </m:r>
                            <m:sSub>
                              <m:sSubPr>
                                <m:ctrlPr>
                                  <a:rPr lang="de-CH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de-CH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de-CH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de-CH" b="0" i="1" smtClean="0">
                            <a:latin typeface="Cambria Math" charset="0"/>
                          </a:rPr>
                          <m:t>, (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CH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CH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de-CH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CH" b="0" i="1" smtClean="0">
                                    <a:latin typeface="Cambria Math" charset="0"/>
                                  </a:rPr>
                                  <m:t>31</m:t>
                                </m:r>
                              </m:sub>
                            </m:sSub>
                            <m:r>
                              <a:rPr lang="de-CH" b="0" i="1" smtClean="0">
                                <a:latin typeface="Cambria Math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de-CH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de-CH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CH" b="0" i="1" smtClean="0">
                                    <a:latin typeface="Cambria Math" charset="0"/>
                                  </a:rPr>
                                  <m:t>32</m:t>
                                </m:r>
                              </m:sub>
                            </m:sSub>
                          </m:e>
                        </m:d>
                        <m:r>
                          <a:rPr lang="de-CH" b="0" i="1" smtClean="0">
                            <a:latin typeface="Cambria Math" charset="0"/>
                          </a:rPr>
                          <m:t>,  </m:t>
                        </m:r>
                        <m:sSub>
                          <m:sSubPr>
                            <m:ctrlPr>
                              <a:rPr lang="de-CH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  <m:r>
                          <a:rPr lang="de-CH" b="0" i="1" smtClean="0"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Proposed function design: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de-CH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de-CH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de-CH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de-CH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de-CH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de-CH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de-CH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de-CH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de-CH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de-CH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de-CH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de-CH" b="0" i="1" smtClean="0">
                        <a:latin typeface="Cambria Math" charset="0"/>
                      </a:rPr>
                      <m:t>=</m:t>
                    </m:r>
                    <m:r>
                      <a:rPr lang="de-CH" b="0" i="1" smtClean="0">
                        <a:latin typeface="Cambria Math" charset="0"/>
                      </a:rPr>
                      <m:t>𝑦</m:t>
                    </m:r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Write down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de-CH">
                            <a:latin typeface="Cambria Math" charset="0"/>
                          </a:rPr>
                          <m:t>X</m:t>
                        </m:r>
                      </m:e>
                    </m:acc>
                    <m:r>
                      <a:rPr lang="de-CH" b="0" i="0" smtClean="0">
                        <a:latin typeface="Cambria Math" charset="0"/>
                      </a:rPr>
                      <m:t>,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de-CH">
                            <a:latin typeface="Cambria Math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>
                        <a:latin typeface="Cambria Math" charset="0"/>
                      </a:rPr>
                      <m:t>w</m:t>
                    </m:r>
                  </m:oMath>
                </a14:m>
                <a:r>
                  <a:rPr lang="en-US" dirty="0" smtClean="0"/>
                  <a:t> (don’t compute anything!)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Inhaltsplatzhalter 10"/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33" y="2032005"/>
                <a:ext cx="11521430" cy="4210046"/>
              </a:xfrm>
              <a:prstGeom prst="rect">
                <a:avLst/>
              </a:prstGeom>
              <a:blipFill rotWithShape="0">
                <a:blip r:embed="rId2"/>
                <a:stretch>
                  <a:fillRect l="-317" t="-1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6FDF6-62BF-BE4A-A1E8-ABC7689247CA}" type="datetime1">
              <a:rPr lang="en-US" smtClean="0"/>
              <a:t>2/26/19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321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24905" y="6308726"/>
            <a:ext cx="355461" cy="468312"/>
          </a:xfrm>
        </p:spPr>
        <p:txBody>
          <a:bodyPr/>
          <a:lstStyle/>
          <a:p>
            <a:fld id="{6C6AE60A-B69C-4790-82F7-3882EDF23186}" type="slidenum">
              <a:rPr lang="en-GB" smtClean="0"/>
              <a:t>12</a:t>
            </a:fld>
            <a:endParaRPr lang="en-GB" dirty="0"/>
          </a:p>
        </p:txBody>
      </p:sp>
      <p:sp>
        <p:nvSpPr>
          <p:cNvPr id="5" name="Titel 9"/>
          <p:cNvSpPr>
            <a:spLocks noGrp="1"/>
          </p:cNvSpPr>
          <p:nvPr/>
        </p:nvSpPr>
        <p:spPr bwMode="gray">
          <a:xfrm>
            <a:off x="332433" y="765175"/>
            <a:ext cx="1153795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Example 3: Compute an example with LSQ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10"/>
              <p:cNvSpPr>
                <a:spLocks noGrp="1"/>
              </p:cNvSpPr>
              <p:nvPr/>
            </p:nvSpPr>
            <p:spPr>
              <a:xfrm>
                <a:off x="332433" y="2032005"/>
                <a:ext cx="11521430" cy="4210046"/>
              </a:xfrm>
              <a:prstGeom prst="rect">
                <a:avLst/>
              </a:prstGeom>
            </p:spPr>
            <p:txBody>
              <a:bodyPr vert="horz" lIns="140400" tIns="0" rIns="144000" bIns="0" rtlCol="0">
                <a:noAutofit/>
              </a:bodyPr>
              <a:lstStyle>
                <a:lvl1pPr marL="361950" indent="-36195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27063" indent="-265113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93763" indent="-26670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77913" indent="-17780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62063" indent="-18415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de-CH" i="1" smtClean="0">
                        <a:latin typeface="Cambria Math" charset="0"/>
                      </a:rPr>
                      <m:t>𝐷</m:t>
                    </m:r>
                    <m:r>
                      <a:rPr lang="de-CH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CH" i="1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de-CH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CH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de-CH" b="0" i="1" smtClean="0">
                                    <a:latin typeface="Cambria Math" charset="0"/>
                                  </a:rPr>
                                  <m:t>1, 1</m:t>
                                </m:r>
                              </m:e>
                            </m:d>
                            <m:r>
                              <a:rPr lang="de-CH" b="0" i="1" smtClean="0">
                                <a:latin typeface="Cambria Math" charset="0"/>
                              </a:rPr>
                              <m:t>,  1</m:t>
                            </m:r>
                          </m:e>
                        </m:d>
                        <m:r>
                          <a:rPr lang="de-CH" b="0" i="1" smtClean="0">
                            <a:latin typeface="Cambria Math" charset="0"/>
                          </a:rPr>
                          <m:t>, </m:t>
                        </m:r>
                        <m:d>
                          <m:dPr>
                            <m:ctrlPr>
                              <a:rPr lang="de-CH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CH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de-CH" b="0" i="1" smtClean="0">
                                    <a:latin typeface="Cambria Math" charset="0"/>
                                  </a:rPr>
                                  <m:t>1, 2</m:t>
                                </m:r>
                              </m:e>
                            </m:d>
                            <m:r>
                              <a:rPr lang="de-CH" b="0" i="1" smtClean="0">
                                <a:latin typeface="Cambria Math" charset="0"/>
                              </a:rPr>
                              <m:t>,  3</m:t>
                            </m:r>
                          </m:e>
                        </m:d>
                        <m:r>
                          <a:rPr lang="de-CH" b="0" i="1" smtClean="0">
                            <a:latin typeface="Cambria Math" charset="0"/>
                          </a:rPr>
                          <m:t>, (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CH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de-CH" b="0" i="1" smtClean="0">
                                <a:latin typeface="Cambria Math" charset="0"/>
                              </a:rPr>
                              <m:t>2, 4</m:t>
                            </m:r>
                          </m:e>
                        </m:d>
                        <m:r>
                          <a:rPr lang="de-CH" b="0" i="1" smtClean="0">
                            <a:latin typeface="Cambria Math" charset="0"/>
                          </a:rPr>
                          <m:t>,  5)</m:t>
                        </m:r>
                      </m:e>
                    </m:d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CH" i="1" dirty="0"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 charset="0"/>
                          </a:rPr>
                          <m:t>w</m:t>
                        </m:r>
                      </m:e>
                      <m:sup>
                        <m:r>
                          <a:rPr lang="de-CH" i="1" dirty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n-US" dirty="0" smtClean="0"/>
                  <a:t>Predict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 b="0" i="0" smtClean="0">
                        <a:latin typeface="Cambria Math" charset="0"/>
                      </a:rPr>
                      <m:t>y</m:t>
                    </m:r>
                  </m:oMath>
                </a14:m>
                <a:r>
                  <a:rPr lang="en-US" dirty="0" smtClean="0"/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 b="0" i="0" smtClean="0">
                        <a:latin typeface="Cambria Math" charset="0"/>
                      </a:rPr>
                      <m:t>x</m:t>
                    </m:r>
                    <m:r>
                      <a:rPr lang="de-CH" b="0" i="1" smtClean="0">
                        <a:latin typeface="Cambria Math" charset="0"/>
                      </a:rPr>
                      <m:t>=[5, 10]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r>
                  <a:rPr lang="en-US" dirty="0" err="1" smtClean="0"/>
                  <a:t>Tipps</a:t>
                </a:r>
                <a:r>
                  <a:rPr lang="en-US" dirty="0" smtClean="0"/>
                  <a:t>:</a:t>
                </a:r>
              </a:p>
              <a:p>
                <a:pPr lvl="1"/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charset="0"/>
                      </a:rPr>
                      <m:t>𝐴</m:t>
                    </m:r>
                    <m:r>
                      <a:rPr lang="de-CH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CH" b="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CH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CH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de-CH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de-CH" b="0" i="1" smtClean="0">
                                  <a:latin typeface="Cambria Math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de-CH" b="0" i="1" smtClean="0">
                                  <a:latin typeface="Cambria Math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CH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de-CH" b="0" i="1" smtClean="0">
                            <a:latin typeface="Cambria Math" charset="0"/>
                          </a:rPr>
                          <m:t>𝐴</m:t>
                        </m:r>
                      </m:e>
                      <m:sup>
                        <m:r>
                          <a:rPr lang="de-CH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de-CH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de-CH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de-CH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de-CH" b="0" i="1" smtClean="0">
                            <a:latin typeface="Cambria Math" charset="0"/>
                          </a:rPr>
                          <m:t>𝑎𝑑</m:t>
                        </m:r>
                        <m:r>
                          <a:rPr lang="de-CH" b="0" i="1" smtClean="0">
                            <a:latin typeface="Cambria Math" charset="0"/>
                          </a:rPr>
                          <m:t>−</m:t>
                        </m:r>
                        <m:r>
                          <a:rPr lang="de-CH" b="0" i="1" smtClean="0">
                            <a:latin typeface="Cambria Math" charset="0"/>
                          </a:rPr>
                          <m:t>𝑏𝑐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de-CH" b="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de-CH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CH" b="0" i="1" smtClean="0">
                                  <a:latin typeface="Cambria Math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de-CH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de-CH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de-CH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de-CH" b="0" i="1" smtClean="0">
                                  <a:latin typeface="Cambria Math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de-CH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Inhaltsplatzhalter 10"/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33" y="2032005"/>
                <a:ext cx="11521430" cy="4210046"/>
              </a:xfrm>
              <a:prstGeom prst="rect">
                <a:avLst/>
              </a:prstGeom>
              <a:blipFill rotWithShape="0">
                <a:blip r:embed="rId2"/>
                <a:stretch>
                  <a:fillRect l="-317" t="-1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6FDF6-62BF-BE4A-A1E8-ABC7689247CA}" type="datetime1">
              <a:rPr lang="en-US" smtClean="0"/>
              <a:t>2/26/19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415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24905" y="6308726"/>
            <a:ext cx="355461" cy="468312"/>
          </a:xfrm>
        </p:spPr>
        <p:txBody>
          <a:bodyPr/>
          <a:lstStyle/>
          <a:p>
            <a:fld id="{6C6AE60A-B69C-4790-82F7-3882EDF23186}" type="slidenum">
              <a:rPr lang="en-GB" smtClean="0"/>
              <a:t>13</a:t>
            </a:fld>
            <a:endParaRPr lang="en-GB" dirty="0"/>
          </a:p>
        </p:txBody>
      </p:sp>
      <p:sp>
        <p:nvSpPr>
          <p:cNvPr id="5" name="Titel 9"/>
          <p:cNvSpPr>
            <a:spLocks noGrp="1"/>
          </p:cNvSpPr>
          <p:nvPr/>
        </p:nvSpPr>
        <p:spPr bwMode="gray">
          <a:xfrm>
            <a:off x="332433" y="765175"/>
            <a:ext cx="1153795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2</a:t>
            </a:r>
            <a:r>
              <a:rPr lang="en-GB" dirty="0" smtClean="0"/>
              <a:t> cases for LSQ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10"/>
              <p:cNvSpPr>
                <a:spLocks noGrp="1"/>
              </p:cNvSpPr>
              <p:nvPr/>
            </p:nvSpPr>
            <p:spPr>
              <a:xfrm>
                <a:off x="332433" y="2032005"/>
                <a:ext cx="11521430" cy="4210046"/>
              </a:xfrm>
              <a:prstGeom prst="rect">
                <a:avLst/>
              </a:prstGeom>
            </p:spPr>
            <p:txBody>
              <a:bodyPr vert="horz" lIns="140400" tIns="0" rIns="144000" bIns="0" rtlCol="0">
                <a:noAutofit/>
              </a:bodyPr>
              <a:lstStyle>
                <a:lvl1pPr marL="361950" indent="-36195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27063" indent="-265113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93763" indent="-26670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77913" indent="-17780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62063" indent="-18415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de-CH" b="0" i="1" smtClean="0">
                        <a:latin typeface="Cambria Math" charset="0"/>
                      </a:rPr>
                      <m:t>𝑑</m:t>
                    </m:r>
                    <m:r>
                      <a:rPr lang="de-CH" b="0" i="1" smtClean="0">
                        <a:latin typeface="Cambria Math" charset="0"/>
                      </a:rPr>
                      <m:t>&gt;</m:t>
                    </m:r>
                    <m:r>
                      <a:rPr lang="de-CH" b="0" i="1" smtClean="0">
                        <a:latin typeface="Cambria Math" charset="0"/>
                      </a:rPr>
                      <m:t>𝑛</m:t>
                    </m:r>
                    <m:r>
                      <a:rPr lang="de-CH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 smtClean="0"/>
                  <a:t> Too many unknown parameters to fit</a:t>
                </a:r>
              </a:p>
              <a:p>
                <a14:m>
                  <m:oMath xmlns:m="http://schemas.openxmlformats.org/officeDocument/2006/math">
                    <m:r>
                      <a:rPr lang="de-CH" b="0" i="1" smtClean="0">
                        <a:latin typeface="Cambria Math" charset="0"/>
                      </a:rPr>
                      <m:t>𝑑</m:t>
                    </m:r>
                    <m:r>
                      <a:rPr lang="de-CH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de-CH" b="0" i="1" smtClean="0">
                        <a:latin typeface="Cambria Math" charset="0"/>
                      </a:rPr>
                      <m:t>𝑛</m:t>
                    </m:r>
                    <m:r>
                      <a:rPr lang="de-CH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 smtClean="0"/>
                  <a:t>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CH" b="0" i="1" dirty="0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CH" b="0" i="0" dirty="0" smtClean="0">
                            <a:latin typeface="Cambria Math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CH" b="0" i="0" dirty="0" smtClean="0"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de-CH" b="0" i="0" dirty="0" smtClean="0">
                        <a:latin typeface="Cambria Math" charset="0"/>
                      </a:rPr>
                      <m:t>X</m:t>
                    </m:r>
                  </m:oMath>
                </a14:m>
                <a:r>
                  <a:rPr lang="en-US" dirty="0" smtClean="0"/>
                  <a:t> is invertible the closed form solution exist</a:t>
                </a:r>
              </a:p>
              <a:p>
                <a:endParaRPr lang="en-US" dirty="0"/>
              </a:p>
              <a:p>
                <a:r>
                  <a:rPr lang="en-US" dirty="0" smtClean="0"/>
                  <a:t>Alternatives exist which always yield a closed form solution (“Ridge Regression”)</a:t>
                </a:r>
                <a:endParaRPr lang="en-US" dirty="0"/>
              </a:p>
            </p:txBody>
          </p:sp>
        </mc:Choice>
        <mc:Fallback xmlns="">
          <p:sp>
            <p:nvSpPr>
              <p:cNvPr id="7" name="Inhaltsplatzhalter 10"/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33" y="2032005"/>
                <a:ext cx="11521430" cy="4210046"/>
              </a:xfrm>
              <a:prstGeom prst="rect">
                <a:avLst/>
              </a:prstGeom>
              <a:blipFill rotWithShape="0">
                <a:blip r:embed="rId2"/>
                <a:stretch>
                  <a:fillRect l="-317" t="-2026" r="-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6FDF6-62BF-BE4A-A1E8-ABC7689247CA}" type="datetime1">
              <a:rPr lang="en-US" smtClean="0"/>
              <a:t>2/26/19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09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24905" y="6308726"/>
            <a:ext cx="355461" cy="468312"/>
          </a:xfrm>
        </p:spPr>
        <p:txBody>
          <a:bodyPr/>
          <a:lstStyle/>
          <a:p>
            <a:fld id="{6C6AE60A-B69C-4790-82F7-3882EDF23186}" type="slidenum">
              <a:rPr lang="en-GB" smtClean="0"/>
              <a:t>14</a:t>
            </a:fld>
            <a:endParaRPr lang="en-GB" dirty="0"/>
          </a:p>
        </p:txBody>
      </p:sp>
      <p:sp>
        <p:nvSpPr>
          <p:cNvPr id="5" name="Titel 10"/>
          <p:cNvSpPr>
            <a:spLocks noGrp="1"/>
          </p:cNvSpPr>
          <p:nvPr/>
        </p:nvSpPr>
        <p:spPr bwMode="gray">
          <a:xfrm>
            <a:off x="328985" y="2028007"/>
            <a:ext cx="11537950" cy="1013969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144000" tIns="108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28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Exercises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BFE1E-7CDC-474A-B7F7-F294C0E03621}" type="datetime1">
              <a:rPr lang="en-US" smtClean="0"/>
              <a:t>2/26/19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192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24905" y="6308726"/>
            <a:ext cx="355461" cy="468312"/>
          </a:xfrm>
        </p:spPr>
        <p:txBody>
          <a:bodyPr/>
          <a:lstStyle/>
          <a:p>
            <a:fld id="{6C6AE60A-B69C-4790-82F7-3882EDF23186}" type="slidenum">
              <a:rPr lang="en-GB" smtClean="0"/>
              <a:t>15</a:t>
            </a:fld>
            <a:endParaRPr lang="en-GB" dirty="0"/>
          </a:p>
        </p:txBody>
      </p:sp>
      <p:sp>
        <p:nvSpPr>
          <p:cNvPr id="5" name="Titel 9"/>
          <p:cNvSpPr>
            <a:spLocks noGrp="1"/>
          </p:cNvSpPr>
          <p:nvPr/>
        </p:nvSpPr>
        <p:spPr bwMode="gray">
          <a:xfrm>
            <a:off x="332433" y="765175"/>
            <a:ext cx="1153795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Q1</a:t>
            </a:r>
            <a:endParaRPr lang="en-GB" dirty="0"/>
          </a:p>
        </p:txBody>
      </p:sp>
      <p:sp>
        <p:nvSpPr>
          <p:cNvPr id="7" name="Inhaltsplatzhalter 10"/>
          <p:cNvSpPr>
            <a:spLocks noGrp="1"/>
          </p:cNvSpPr>
          <p:nvPr/>
        </p:nvSpPr>
        <p:spPr>
          <a:xfrm>
            <a:off x="332433" y="2032005"/>
            <a:ext cx="11521430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Practical example of using LSQ on 2D data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6FDF6-62BF-BE4A-A1E8-ABC7689247CA}" type="datetime1">
              <a:rPr lang="en-US" smtClean="0"/>
              <a:t>2/26/19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390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24905" y="6308726"/>
            <a:ext cx="355461" cy="468312"/>
          </a:xfrm>
        </p:spPr>
        <p:txBody>
          <a:bodyPr/>
          <a:lstStyle/>
          <a:p>
            <a:fld id="{6C6AE60A-B69C-4790-82F7-3882EDF23186}" type="slidenum">
              <a:rPr lang="en-GB" smtClean="0"/>
              <a:t>16</a:t>
            </a:fld>
            <a:endParaRPr lang="en-GB" dirty="0"/>
          </a:p>
        </p:txBody>
      </p:sp>
      <p:sp>
        <p:nvSpPr>
          <p:cNvPr id="5" name="Titel 9"/>
          <p:cNvSpPr>
            <a:spLocks noGrp="1"/>
          </p:cNvSpPr>
          <p:nvPr/>
        </p:nvSpPr>
        <p:spPr bwMode="gray">
          <a:xfrm>
            <a:off x="332433" y="765175"/>
            <a:ext cx="1153795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Q2</a:t>
            </a:r>
            <a:endParaRPr lang="en-GB" dirty="0"/>
          </a:p>
        </p:txBody>
      </p:sp>
      <p:sp>
        <p:nvSpPr>
          <p:cNvPr id="7" name="Inhaltsplatzhalter 10"/>
          <p:cNvSpPr>
            <a:spLocks noGrp="1"/>
          </p:cNvSpPr>
          <p:nvPr/>
        </p:nvSpPr>
        <p:spPr>
          <a:xfrm>
            <a:off x="332433" y="2032005"/>
            <a:ext cx="11521430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Use LSQ on 3D data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6FDF6-62BF-BE4A-A1E8-ABC7689247CA}" type="datetime1">
              <a:rPr lang="en-US" smtClean="0"/>
              <a:t>2/26/19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29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24905" y="6308726"/>
            <a:ext cx="355461" cy="468312"/>
          </a:xfrm>
        </p:spPr>
        <p:txBody>
          <a:bodyPr/>
          <a:lstStyle/>
          <a:p>
            <a:fld id="{6C6AE60A-B69C-4790-82F7-3882EDF23186}" type="slidenum">
              <a:rPr lang="en-GB" smtClean="0"/>
              <a:t>17</a:t>
            </a:fld>
            <a:endParaRPr lang="en-GB" dirty="0"/>
          </a:p>
        </p:txBody>
      </p:sp>
      <p:sp>
        <p:nvSpPr>
          <p:cNvPr id="5" name="Titel 9"/>
          <p:cNvSpPr>
            <a:spLocks noGrp="1"/>
          </p:cNvSpPr>
          <p:nvPr/>
        </p:nvSpPr>
        <p:spPr bwMode="gray">
          <a:xfrm>
            <a:off x="332433" y="765175"/>
            <a:ext cx="1153795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Q3</a:t>
            </a:r>
            <a:endParaRPr lang="en-GB" dirty="0"/>
          </a:p>
        </p:txBody>
      </p:sp>
      <p:sp>
        <p:nvSpPr>
          <p:cNvPr id="7" name="Inhaltsplatzhalter 10"/>
          <p:cNvSpPr>
            <a:spLocks noGrp="1"/>
          </p:cNvSpPr>
          <p:nvPr/>
        </p:nvSpPr>
        <p:spPr>
          <a:xfrm>
            <a:off x="332433" y="2032005"/>
            <a:ext cx="11521430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Advanced question – not mandatory: Give it a try anyways!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6FDF6-62BF-BE4A-A1E8-ABC7689247CA}" type="datetime1">
              <a:rPr lang="en-US" smtClean="0"/>
              <a:t>2/26/19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00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24905" y="6308726"/>
            <a:ext cx="355461" cy="468312"/>
          </a:xfrm>
        </p:spPr>
        <p:txBody>
          <a:bodyPr/>
          <a:lstStyle/>
          <a:p>
            <a:fld id="{6C6AE60A-B69C-4790-82F7-3882EDF23186}" type="slidenum">
              <a:rPr lang="en-GB" smtClean="0"/>
              <a:t>18</a:t>
            </a:fld>
            <a:endParaRPr lang="en-GB" dirty="0"/>
          </a:p>
        </p:txBody>
      </p:sp>
      <p:sp>
        <p:nvSpPr>
          <p:cNvPr id="5" name="Titel 10"/>
          <p:cNvSpPr>
            <a:spLocks noGrp="1"/>
          </p:cNvSpPr>
          <p:nvPr/>
        </p:nvSpPr>
        <p:spPr bwMode="gray">
          <a:xfrm>
            <a:off x="328985" y="2028007"/>
            <a:ext cx="11537950" cy="1013969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144000" tIns="108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28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Setup instructions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1908F-5A64-6E4C-8DF0-2A6858E0A703}" type="datetime1">
              <a:rPr lang="en-US" smtClean="0"/>
              <a:t>2/26/19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95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24905" y="6308726"/>
            <a:ext cx="355461" cy="468312"/>
          </a:xfrm>
        </p:spPr>
        <p:txBody>
          <a:bodyPr/>
          <a:lstStyle/>
          <a:p>
            <a:fld id="{6C6AE60A-B69C-4790-82F7-3882EDF23186}" type="slidenum">
              <a:rPr lang="en-GB" smtClean="0"/>
              <a:t>19</a:t>
            </a:fld>
            <a:endParaRPr lang="en-GB" dirty="0"/>
          </a:p>
        </p:txBody>
      </p:sp>
      <p:sp>
        <p:nvSpPr>
          <p:cNvPr id="5" name="Titel 9"/>
          <p:cNvSpPr>
            <a:spLocks noGrp="1"/>
          </p:cNvSpPr>
          <p:nvPr/>
        </p:nvSpPr>
        <p:spPr bwMode="gray">
          <a:xfrm>
            <a:off x="332433" y="765175"/>
            <a:ext cx="1153795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Setup python</a:t>
            </a:r>
            <a:endParaRPr lang="en-GB" dirty="0"/>
          </a:p>
        </p:txBody>
      </p:sp>
      <p:sp>
        <p:nvSpPr>
          <p:cNvPr id="7" name="Inhaltsplatzhalter 10"/>
          <p:cNvSpPr>
            <a:spLocks noGrp="1"/>
          </p:cNvSpPr>
          <p:nvPr/>
        </p:nvSpPr>
        <p:spPr>
          <a:xfrm>
            <a:off x="332433" y="2032005"/>
            <a:ext cx="11521430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Download and install python distribution from </a:t>
            </a:r>
            <a:r>
              <a:rPr lang="en-US" dirty="0" smtClean="0">
                <a:hlinkClick r:id="rId2"/>
              </a:rPr>
              <a:t>here</a:t>
            </a:r>
            <a:endParaRPr lang="en-US" dirty="0" smtClean="0"/>
          </a:p>
          <a:p>
            <a:r>
              <a:rPr lang="en-US" dirty="0" smtClean="0"/>
              <a:t>Download and install an editor such as </a:t>
            </a:r>
            <a:r>
              <a:rPr lang="en-US" dirty="0" err="1" smtClean="0"/>
              <a:t>Pycharm</a:t>
            </a:r>
            <a:r>
              <a:rPr lang="en-US" dirty="0" smtClean="0"/>
              <a:t> from </a:t>
            </a:r>
            <a:r>
              <a:rPr lang="en-US" dirty="0" smtClean="0">
                <a:hlinkClick r:id="rId3"/>
              </a:rPr>
              <a:t>here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6FDF6-62BF-BE4A-A1E8-ABC7689247CA}" type="datetime1">
              <a:rPr lang="en-US" smtClean="0"/>
              <a:t>2/26/19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433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en-GB" dirty="0" smtClean="0"/>
              <a:t>David Bachmann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11624905" y="6308726"/>
            <a:ext cx="355461" cy="468312"/>
          </a:xfrm>
        </p:spPr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5" name="Titel 17"/>
          <p:cNvSpPr>
            <a:spLocks noGrp="1"/>
          </p:cNvSpPr>
          <p:nvPr/>
        </p:nvSpPr>
        <p:spPr bwMode="gray">
          <a:xfrm>
            <a:off x="323851" y="2024063"/>
            <a:ext cx="11537949" cy="1152128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144000" tIns="72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Exercise 1: Setup &amp; Linear Least Squares</a:t>
            </a:r>
            <a:endParaRPr lang="en-GB" dirty="0"/>
          </a:p>
        </p:txBody>
      </p:sp>
      <p:sp>
        <p:nvSpPr>
          <p:cNvPr id="6" name="Untertitel 18"/>
          <p:cNvSpPr>
            <a:spLocks noGrp="1"/>
          </p:cNvSpPr>
          <p:nvPr/>
        </p:nvSpPr>
        <p:spPr>
          <a:xfrm>
            <a:off x="325438" y="3176191"/>
            <a:ext cx="11528425" cy="167341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lIns="144000" tIns="108000" rIns="144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MAD</a:t>
            </a:r>
          </a:p>
          <a:p>
            <a:r>
              <a:rPr lang="en-GB" dirty="0" err="1" smtClean="0"/>
              <a:t>bacdavid@student.ethz.ch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CA6A9-04DB-7A49-B050-0E33B5705BD1}" type="datetime1">
              <a:rPr lang="en-US" smtClean="0"/>
              <a:t>2/26/19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919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24905" y="6308726"/>
            <a:ext cx="355461" cy="468312"/>
          </a:xfrm>
        </p:spPr>
        <p:txBody>
          <a:bodyPr/>
          <a:lstStyle/>
          <a:p>
            <a:fld id="{6C6AE60A-B69C-4790-82F7-3882EDF23186}" type="slidenum">
              <a:rPr lang="en-GB" smtClean="0"/>
              <a:t>20</a:t>
            </a:fld>
            <a:endParaRPr lang="en-GB" dirty="0"/>
          </a:p>
        </p:txBody>
      </p:sp>
      <p:sp>
        <p:nvSpPr>
          <p:cNvPr id="5" name="Titel 9"/>
          <p:cNvSpPr>
            <a:spLocks noGrp="1"/>
          </p:cNvSpPr>
          <p:nvPr/>
        </p:nvSpPr>
        <p:spPr bwMode="gray">
          <a:xfrm>
            <a:off x="332433" y="765175"/>
            <a:ext cx="1153795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Setup </a:t>
            </a:r>
            <a:r>
              <a:rPr lang="en-GB" dirty="0" smtClean="0">
                <a:latin typeface="Consolas" charset="0"/>
                <a:ea typeface="Consolas" charset="0"/>
                <a:cs typeface="Consolas" charset="0"/>
              </a:rPr>
              <a:t>git</a:t>
            </a:r>
            <a:endParaRPr lang="en-GB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Inhaltsplatzhalter 10"/>
          <p:cNvSpPr>
            <a:spLocks noGrp="1"/>
          </p:cNvSpPr>
          <p:nvPr/>
        </p:nvSpPr>
        <p:spPr>
          <a:xfrm>
            <a:off x="332433" y="2032005"/>
            <a:ext cx="11521430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Download and install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/>
              <a:t>from </a:t>
            </a:r>
            <a:r>
              <a:rPr lang="en-US" dirty="0" smtClean="0">
                <a:hlinkClick r:id="rId2"/>
              </a:rPr>
              <a:t>here</a:t>
            </a:r>
            <a:endParaRPr lang="en-US" dirty="0" smtClean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6FDF6-62BF-BE4A-A1E8-ABC7689247CA}" type="datetime1">
              <a:rPr lang="en-US" smtClean="0"/>
              <a:t>2/26/19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051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24905" y="6308726"/>
            <a:ext cx="355461" cy="468312"/>
          </a:xfrm>
        </p:spPr>
        <p:txBody>
          <a:bodyPr/>
          <a:lstStyle/>
          <a:p>
            <a:fld id="{6C6AE60A-B69C-4790-82F7-3882EDF23186}" type="slidenum">
              <a:rPr lang="en-GB" smtClean="0"/>
              <a:t>21</a:t>
            </a:fld>
            <a:endParaRPr lang="en-GB" dirty="0"/>
          </a:p>
        </p:txBody>
      </p:sp>
      <p:sp>
        <p:nvSpPr>
          <p:cNvPr id="5" name="Titel 10"/>
          <p:cNvSpPr>
            <a:spLocks noGrp="1"/>
          </p:cNvSpPr>
          <p:nvPr/>
        </p:nvSpPr>
        <p:spPr bwMode="gray">
          <a:xfrm>
            <a:off x="328985" y="2028007"/>
            <a:ext cx="11537950" cy="1013969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144000" tIns="108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28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>
                <a:latin typeface="Consolas" charset="0"/>
                <a:ea typeface="Consolas" charset="0"/>
                <a:cs typeface="Consolas" charset="0"/>
              </a:rPr>
              <a:t>g</a:t>
            </a:r>
            <a:r>
              <a:rPr lang="en-GB" dirty="0" smtClean="0">
                <a:latin typeface="Consolas" charset="0"/>
                <a:ea typeface="Consolas" charset="0"/>
                <a:cs typeface="Consolas" charset="0"/>
              </a:rPr>
              <a:t>it </a:t>
            </a:r>
            <a:r>
              <a:rPr lang="en-GB" dirty="0" smtClean="0">
                <a:latin typeface="+mn-lt"/>
                <a:ea typeface="Consolas" charset="0"/>
                <a:cs typeface="Consolas" charset="0"/>
              </a:rPr>
              <a:t>workflow</a:t>
            </a:r>
            <a:endParaRPr lang="en-GB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1908F-5A64-6E4C-8DF0-2A6858E0A703}" type="datetime1">
              <a:rPr lang="en-US" smtClean="0"/>
              <a:t>2/26/19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121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24905" y="6308726"/>
            <a:ext cx="355461" cy="468312"/>
          </a:xfrm>
        </p:spPr>
        <p:txBody>
          <a:bodyPr/>
          <a:lstStyle/>
          <a:p>
            <a:fld id="{6C6AE60A-B69C-4790-82F7-3882EDF23186}" type="slidenum">
              <a:rPr lang="en-GB" smtClean="0"/>
              <a:t>22</a:t>
            </a:fld>
            <a:endParaRPr lang="en-GB" dirty="0"/>
          </a:p>
        </p:txBody>
      </p:sp>
      <p:sp>
        <p:nvSpPr>
          <p:cNvPr id="5" name="Titel 9"/>
          <p:cNvSpPr>
            <a:spLocks noGrp="1"/>
          </p:cNvSpPr>
          <p:nvPr/>
        </p:nvSpPr>
        <p:spPr bwMode="gray">
          <a:xfrm>
            <a:off x="332433" y="765175"/>
            <a:ext cx="1153795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Example 4: Setting up </a:t>
            </a:r>
            <a:r>
              <a:rPr lang="en-GB" dirty="0" smtClean="0">
                <a:latin typeface="Consolas" charset="0"/>
                <a:ea typeface="Consolas" charset="0"/>
                <a:cs typeface="Consolas" charset="0"/>
              </a:rPr>
              <a:t>git </a:t>
            </a:r>
            <a:r>
              <a:rPr lang="en-GB" dirty="0" smtClean="0">
                <a:latin typeface="+mn-lt"/>
                <a:ea typeface="Consolas" charset="0"/>
                <a:cs typeface="Consolas" charset="0"/>
              </a:rPr>
              <a:t>project</a:t>
            </a:r>
            <a:r>
              <a:rPr lang="en-GB" dirty="0" smtClean="0">
                <a:latin typeface="+mn-lt"/>
              </a:rPr>
              <a:t> </a:t>
            </a:r>
            <a:endParaRPr lang="en-GB" dirty="0">
              <a:latin typeface="+mn-lt"/>
              <a:ea typeface="Consolas" charset="0"/>
              <a:cs typeface="Consolas" charset="0"/>
            </a:endParaRPr>
          </a:p>
        </p:txBody>
      </p:sp>
      <p:sp>
        <p:nvSpPr>
          <p:cNvPr id="7" name="Inhaltsplatzhalter 10"/>
          <p:cNvSpPr>
            <a:spLocks noGrp="1"/>
          </p:cNvSpPr>
          <p:nvPr/>
        </p:nvSpPr>
        <p:spPr>
          <a:xfrm>
            <a:off x="332433" y="2032005"/>
            <a:ext cx="11521430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 smtClean="0">
                <a:ea typeface="Consolas" charset="0"/>
                <a:cs typeface="Consolas" charset="0"/>
              </a:rPr>
              <a:t>Configure your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722313" lvl="1" indent="-457200">
              <a:buFont typeface="Wingdings" charset="2"/>
              <a:buChar char="Ø"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config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--global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user.name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"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bacdavid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”</a:t>
            </a:r>
          </a:p>
          <a:p>
            <a:pPr marL="722313" lvl="1" indent="-457200">
              <a:buFont typeface="Wingdings" charset="2"/>
              <a:buChar char="Ø"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config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--global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user.email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  <a:hlinkClick r:id="rId2"/>
              </a:rPr>
              <a:t>bacdavid@student.ethz.ch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ea typeface="Consolas" charset="0"/>
                <a:cs typeface="Consolas" charset="0"/>
              </a:rPr>
              <a:t>Create a project on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gitlab.ethz.ch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ea typeface="Consolas" charset="0"/>
                <a:cs typeface="Consolas" charset="0"/>
              </a:rPr>
              <a:t>and locally (with </a:t>
            </a:r>
            <a:r>
              <a:rPr lang="en-US" dirty="0" err="1" smtClean="0">
                <a:ea typeface="Consolas" charset="0"/>
                <a:cs typeface="Consolas" charset="0"/>
              </a:rPr>
              <a:t>Pycharm</a:t>
            </a:r>
            <a:r>
              <a:rPr lang="en-US" dirty="0" smtClean="0">
                <a:ea typeface="Consolas" charset="0"/>
                <a:cs typeface="Consolas" charset="0"/>
              </a:rPr>
              <a:t> for instance) with a file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hello.py</a:t>
            </a:r>
            <a:endParaRPr lang="en-US" dirty="0" smtClean="0">
              <a:ea typeface="Consolas" charset="0"/>
              <a:cs typeface="Consolas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ea typeface="Consolas" charset="0"/>
                <a:cs typeface="Consolas" charset="0"/>
              </a:rPr>
              <a:t>Navigate to your local project folder (use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cd </a:t>
            </a:r>
            <a:r>
              <a:rPr lang="en-US" dirty="0" smtClean="0">
                <a:ea typeface="Consolas" charset="0"/>
                <a:cs typeface="Consolas" charset="0"/>
              </a:rPr>
              <a:t>and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ls</a:t>
            </a:r>
            <a:r>
              <a:rPr lang="en-US" dirty="0" smtClean="0">
                <a:ea typeface="Consolas" charset="0"/>
                <a:cs typeface="Consolas" charset="0"/>
              </a:rPr>
              <a:t>)</a:t>
            </a:r>
          </a:p>
          <a:p>
            <a:pPr marL="722313" lvl="1" indent="-457200">
              <a:buFont typeface="Wingdings" charset="2"/>
              <a:buChar char="Ø"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bacdavid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PycharmProjects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hallo_world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ea typeface="Consolas" charset="0"/>
                <a:cs typeface="Consolas" charset="0"/>
              </a:rPr>
              <a:t>Initialize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ea typeface="Consolas" charset="0"/>
                <a:cs typeface="Consolas" charset="0"/>
              </a:rPr>
              <a:t>and push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722313" lvl="1" indent="-457200">
              <a:buFont typeface="Wingdings" charset="2"/>
              <a:buChar char="Ø"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init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722313" lvl="1" indent="-457200">
              <a:buFont typeface="Wingdings" charset="2"/>
              <a:buChar char="Ø"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remote add origin </a:t>
            </a:r>
            <a:r>
              <a:rPr lang="en-US" dirty="0">
                <a:latin typeface="Consolas" charset="0"/>
                <a:ea typeface="Consolas" charset="0"/>
                <a:cs typeface="Consolas" charset="0"/>
                <a:hlinkClick r:id="rId3"/>
              </a:rPr>
              <a:t>https://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  <a:hlinkClick r:id="rId3"/>
              </a:rPr>
              <a:t>gitlab.ethz.ch/bacdavid/hello_world.git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722313" lvl="1" indent="-457200">
              <a:buFont typeface="Wingdings" charset="2"/>
              <a:buChar char="Ø"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add .</a:t>
            </a:r>
          </a:p>
          <a:p>
            <a:pPr marL="722313" lvl="1" indent="-457200">
              <a:buFont typeface="Wingdings" charset="2"/>
              <a:buChar char="Ø"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commit –m “Initial commit”</a:t>
            </a:r>
          </a:p>
          <a:p>
            <a:pPr marL="722313" lvl="1" indent="-457200">
              <a:buFont typeface="Wingdings" charset="2"/>
              <a:buChar char="Ø"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push –u origin master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6FDF6-62BF-BE4A-A1E8-ABC7689247CA}" type="datetime1">
              <a:rPr lang="en-US" smtClean="0"/>
              <a:t>2/26/19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332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24905" y="6308726"/>
            <a:ext cx="355461" cy="468312"/>
          </a:xfrm>
        </p:spPr>
        <p:txBody>
          <a:bodyPr/>
          <a:lstStyle/>
          <a:p>
            <a:fld id="{6C6AE60A-B69C-4790-82F7-3882EDF23186}" type="slidenum">
              <a:rPr lang="en-GB" smtClean="0"/>
              <a:t>23</a:t>
            </a:fld>
            <a:endParaRPr lang="en-GB" dirty="0"/>
          </a:p>
        </p:txBody>
      </p:sp>
      <p:sp>
        <p:nvSpPr>
          <p:cNvPr id="5" name="Titel 9"/>
          <p:cNvSpPr>
            <a:spLocks noGrp="1"/>
          </p:cNvSpPr>
          <p:nvPr/>
        </p:nvSpPr>
        <p:spPr bwMode="gray">
          <a:xfrm>
            <a:off x="332433" y="765175"/>
            <a:ext cx="1153795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Example 5: Using </a:t>
            </a:r>
            <a:r>
              <a:rPr lang="en-GB" dirty="0" smtClean="0">
                <a:latin typeface="Consolas" charset="0"/>
                <a:ea typeface="Consolas" charset="0"/>
                <a:cs typeface="Consolas" charset="0"/>
              </a:rPr>
              <a:t>git </a:t>
            </a:r>
            <a:r>
              <a:rPr lang="en-GB" dirty="0" smtClean="0">
                <a:latin typeface="+mn-lt"/>
                <a:ea typeface="Consolas" charset="0"/>
                <a:cs typeface="Consolas" charset="0"/>
              </a:rPr>
              <a:t>workflow</a:t>
            </a:r>
            <a:endParaRPr lang="en-GB" dirty="0">
              <a:latin typeface="+mn-lt"/>
              <a:ea typeface="Consolas" charset="0"/>
              <a:cs typeface="Consolas" charset="0"/>
            </a:endParaRPr>
          </a:p>
        </p:txBody>
      </p:sp>
      <p:sp>
        <p:nvSpPr>
          <p:cNvPr id="7" name="Inhaltsplatzhalter 10"/>
          <p:cNvSpPr>
            <a:spLocks noGrp="1"/>
          </p:cNvSpPr>
          <p:nvPr/>
        </p:nvSpPr>
        <p:spPr>
          <a:xfrm>
            <a:off x="332433" y="2032005"/>
            <a:ext cx="11521430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 smtClean="0">
                <a:ea typeface="Consolas" charset="0"/>
                <a:cs typeface="Consolas" charset="0"/>
              </a:rPr>
              <a:t>Create a new branch and switch to it</a:t>
            </a:r>
          </a:p>
          <a:p>
            <a:pPr marL="722313" lvl="1" indent="-457200">
              <a:buFont typeface="Wingdings" charset="2"/>
              <a:buChar char="Ø"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branch “goodbye”</a:t>
            </a:r>
          </a:p>
          <a:p>
            <a:pPr marL="722313" lvl="1" indent="-457200">
              <a:buFont typeface="Wingdings" charset="2"/>
              <a:buChar char="Ø"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checkout goodbye</a:t>
            </a:r>
          </a:p>
          <a:p>
            <a:pPr marL="722313" lvl="1" indent="-457200">
              <a:buFont typeface="Wingdings" charset="2"/>
              <a:buChar char="Ø"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branch # shows the branch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ea typeface="Consolas" charset="0"/>
                <a:cs typeface="Consolas" charset="0"/>
              </a:rPr>
              <a:t>Create a file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goodbye.py</a:t>
            </a:r>
            <a:r>
              <a:rPr lang="en-US" dirty="0" smtClean="0">
                <a:ea typeface="Consolas" charset="0"/>
                <a:cs typeface="Consolas" charset="0"/>
              </a:rPr>
              <a:t> next to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hello.py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ea typeface="Consolas" charset="0"/>
                <a:cs typeface="Consolas" charset="0"/>
              </a:rPr>
              <a:t>Commit and push</a:t>
            </a:r>
          </a:p>
          <a:p>
            <a:pPr marL="722313" lvl="1" indent="-457200">
              <a:buFont typeface="Wingdings" charset="2"/>
              <a:buChar char="Ø"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add .</a:t>
            </a:r>
          </a:p>
          <a:p>
            <a:pPr marL="722313" lvl="1" indent="-457200">
              <a:buFont typeface="Wingdings" charset="2"/>
              <a:buChar char="Ø"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commit –m “added goodbye file”</a:t>
            </a:r>
          </a:p>
          <a:p>
            <a:pPr marL="722313" lvl="1" indent="-457200">
              <a:buFont typeface="Wingdings" charset="2"/>
              <a:buChar char="Ø"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push origin goodbye # on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gitlab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you should have two branches now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ea typeface="Consolas" charset="0"/>
                <a:cs typeface="Consolas" charset="0"/>
              </a:rPr>
              <a:t>Switch to master branch and merge</a:t>
            </a:r>
          </a:p>
          <a:p>
            <a:pPr marL="722313" lvl="1" indent="-457200">
              <a:buFont typeface="Wingdings" charset="2"/>
              <a:buChar char="Ø"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checkout master</a:t>
            </a:r>
          </a:p>
          <a:p>
            <a:pPr marL="722313" lvl="1" indent="-457200">
              <a:buFont typeface="Wingdings" charset="2"/>
              <a:buChar char="Ø"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merge goodbye</a:t>
            </a:r>
          </a:p>
          <a:p>
            <a:pPr marL="722313" lvl="1" indent="-457200">
              <a:buFont typeface="Wingdings" charset="2"/>
              <a:buChar char="Ø"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push origin master</a:t>
            </a:r>
          </a:p>
          <a:p>
            <a:pPr marL="722313" lvl="1" indent="-457200">
              <a:buFont typeface="Wingdings" charset="2"/>
              <a:buChar char="Ø"/>
            </a:pPr>
            <a:endParaRPr lang="en-US" dirty="0" smtClean="0">
              <a:ea typeface="Consolas" charset="0"/>
              <a:cs typeface="Consolas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6FDF6-62BF-BE4A-A1E8-ABC7689247CA}" type="datetime1">
              <a:rPr lang="en-US" smtClean="0"/>
              <a:t>2/26/19</a:t>
            </a:fld>
            <a:endParaRPr lang="en-GB" dirty="0"/>
          </a:p>
        </p:txBody>
      </p:sp>
      <p:pic>
        <p:nvPicPr>
          <p:cNvPr id="1028" name="Picture 4" descr="ildergebnis fÃ¼r git workfl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916" y="620713"/>
            <a:ext cx="4975113" cy="165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11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24905" y="6308726"/>
            <a:ext cx="355461" cy="468312"/>
          </a:xfrm>
        </p:spPr>
        <p:txBody>
          <a:bodyPr/>
          <a:lstStyle/>
          <a:p>
            <a:fld id="{6C6AE60A-B69C-4790-82F7-3882EDF23186}" type="slidenum">
              <a:rPr lang="en-GB" smtClean="0"/>
              <a:t>24</a:t>
            </a:fld>
            <a:endParaRPr lang="en-GB" dirty="0"/>
          </a:p>
        </p:txBody>
      </p:sp>
      <p:sp>
        <p:nvSpPr>
          <p:cNvPr id="5" name="Titel 10"/>
          <p:cNvSpPr>
            <a:spLocks noGrp="1"/>
          </p:cNvSpPr>
          <p:nvPr/>
        </p:nvSpPr>
        <p:spPr bwMode="gray">
          <a:xfrm>
            <a:off x="328985" y="2028007"/>
            <a:ext cx="11537950" cy="1013969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144000" tIns="108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28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Questions?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196" y="3340756"/>
            <a:ext cx="2976358" cy="2986363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3A311-C0EF-A444-9741-9E0F16C3D211}" type="datetime1">
              <a:rPr lang="en-US" smtClean="0"/>
              <a:t>2/26/19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245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24905" y="6308726"/>
            <a:ext cx="355461" cy="468312"/>
          </a:xfrm>
        </p:spPr>
        <p:txBody>
          <a:bodyPr/>
          <a:lstStyle/>
          <a:p>
            <a:fld id="{6C6AE60A-B69C-4790-82F7-3882EDF23186}" type="slidenum">
              <a:rPr lang="en-GB" smtClean="0"/>
              <a:t>3</a:t>
            </a:fld>
            <a:endParaRPr lang="en-GB" dirty="0"/>
          </a:p>
        </p:txBody>
      </p:sp>
      <p:sp>
        <p:nvSpPr>
          <p:cNvPr id="5" name="Titel 9"/>
          <p:cNvSpPr>
            <a:spLocks noGrp="1"/>
          </p:cNvSpPr>
          <p:nvPr/>
        </p:nvSpPr>
        <p:spPr bwMode="gray">
          <a:xfrm>
            <a:off x="332433" y="765175"/>
            <a:ext cx="1153795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Outline</a:t>
            </a:r>
            <a:endParaRPr lang="en-GB" dirty="0"/>
          </a:p>
        </p:txBody>
      </p:sp>
      <p:sp>
        <p:nvSpPr>
          <p:cNvPr id="7" name="Inhaltsplatzhalter 10"/>
          <p:cNvSpPr>
            <a:spLocks noGrp="1"/>
          </p:cNvSpPr>
          <p:nvPr/>
        </p:nvSpPr>
        <p:spPr>
          <a:xfrm>
            <a:off x="332433" y="2032005"/>
            <a:ext cx="11537950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Information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Goals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Theory/ Recap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Exercises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Setup instructions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it</a:t>
            </a:r>
            <a:r>
              <a:rPr lang="en-US" dirty="0" smtClean="0"/>
              <a:t> workflow example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544C5-4F77-194D-8209-F74F7AEBA4F2}" type="datetime1">
              <a:rPr lang="en-US" smtClean="0"/>
              <a:t>2/26/19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96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24905" y="6308726"/>
            <a:ext cx="355461" cy="468312"/>
          </a:xfrm>
        </p:spPr>
        <p:txBody>
          <a:bodyPr/>
          <a:lstStyle/>
          <a:p>
            <a:fld id="{6C6AE60A-B69C-4790-82F7-3882EDF23186}" type="slidenum">
              <a:rPr lang="en-GB" smtClean="0"/>
              <a:t>4</a:t>
            </a:fld>
            <a:endParaRPr lang="en-GB" dirty="0"/>
          </a:p>
        </p:txBody>
      </p:sp>
      <p:sp>
        <p:nvSpPr>
          <p:cNvPr id="5" name="Titel 10"/>
          <p:cNvSpPr>
            <a:spLocks noGrp="1"/>
          </p:cNvSpPr>
          <p:nvPr/>
        </p:nvSpPr>
        <p:spPr bwMode="gray">
          <a:xfrm>
            <a:off x="328985" y="2028007"/>
            <a:ext cx="11537950" cy="1013969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144000" tIns="108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28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Information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E512F-0D84-1243-8EFE-D376C73408FF}" type="datetime1">
              <a:rPr lang="en-US" smtClean="0"/>
              <a:t>2/26/19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47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24905" y="6308726"/>
            <a:ext cx="355461" cy="468312"/>
          </a:xfrm>
        </p:spPr>
        <p:txBody>
          <a:bodyPr/>
          <a:lstStyle/>
          <a:p>
            <a:fld id="{6C6AE60A-B69C-4790-82F7-3882EDF23186}" type="slidenum">
              <a:rPr lang="en-GB" smtClean="0"/>
              <a:t>5</a:t>
            </a:fld>
            <a:endParaRPr lang="en-GB" dirty="0"/>
          </a:p>
        </p:txBody>
      </p:sp>
      <p:sp>
        <p:nvSpPr>
          <p:cNvPr id="5" name="Titel 9"/>
          <p:cNvSpPr>
            <a:spLocks noGrp="1"/>
          </p:cNvSpPr>
          <p:nvPr/>
        </p:nvSpPr>
        <p:spPr bwMode="gray">
          <a:xfrm>
            <a:off x="332433" y="765175"/>
            <a:ext cx="1153795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General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2433" y="2060575"/>
            <a:ext cx="11521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Lecture material &amp; problem </a:t>
            </a:r>
            <a:r>
              <a:rPr lang="en-US" sz="2400" dirty="0" smtClean="0"/>
              <a:t>sets available </a:t>
            </a:r>
            <a:r>
              <a:rPr lang="en-US" sz="2400" dirty="0" smtClean="0">
                <a:hlinkClick r:id="rId2"/>
              </a:rPr>
              <a:t>here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Tutorial material available </a:t>
            </a:r>
            <a:r>
              <a:rPr lang="en-US" sz="2400" dirty="0" smtClean="0">
                <a:hlinkClick r:id="rId3"/>
              </a:rPr>
              <a:t>here</a:t>
            </a:r>
            <a:endParaRPr lang="en-US" sz="24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2928F-4CDE-4C4B-B8A3-B7A0A3B6D19B}" type="datetime1">
              <a:rPr lang="en-US" smtClean="0"/>
              <a:t>2/26/19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28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24905" y="6308726"/>
            <a:ext cx="355461" cy="468312"/>
          </a:xfrm>
        </p:spPr>
        <p:txBody>
          <a:bodyPr/>
          <a:lstStyle/>
          <a:p>
            <a:fld id="{6C6AE60A-B69C-4790-82F7-3882EDF23186}" type="slidenum">
              <a:rPr lang="en-GB" smtClean="0"/>
              <a:t>6</a:t>
            </a:fld>
            <a:endParaRPr lang="en-GB" dirty="0"/>
          </a:p>
        </p:txBody>
      </p:sp>
      <p:sp>
        <p:nvSpPr>
          <p:cNvPr id="5" name="Titel 10"/>
          <p:cNvSpPr>
            <a:spLocks noGrp="1"/>
          </p:cNvSpPr>
          <p:nvPr/>
        </p:nvSpPr>
        <p:spPr bwMode="gray">
          <a:xfrm>
            <a:off x="328985" y="2028007"/>
            <a:ext cx="11537950" cy="1013969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144000" tIns="108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28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Goals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06E05-0EC7-D94A-90E1-E6986BC4C74E}" type="datetime1">
              <a:rPr lang="en-US" smtClean="0"/>
              <a:t>2/26/19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584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24905" y="6308726"/>
            <a:ext cx="355461" cy="468312"/>
          </a:xfrm>
        </p:spPr>
        <p:txBody>
          <a:bodyPr/>
          <a:lstStyle/>
          <a:p>
            <a:fld id="{6C6AE60A-B69C-4790-82F7-3882EDF23186}" type="slidenum">
              <a:rPr lang="en-GB" smtClean="0"/>
              <a:t>7</a:t>
            </a:fld>
            <a:endParaRPr lang="en-GB" dirty="0"/>
          </a:p>
        </p:txBody>
      </p:sp>
      <p:sp>
        <p:nvSpPr>
          <p:cNvPr id="5" name="Titel 9"/>
          <p:cNvSpPr>
            <a:spLocks noGrp="1"/>
          </p:cNvSpPr>
          <p:nvPr/>
        </p:nvSpPr>
        <p:spPr bwMode="gray">
          <a:xfrm>
            <a:off x="332433" y="765175"/>
            <a:ext cx="1153795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Goals of Today</a:t>
            </a:r>
            <a:endParaRPr lang="en-GB" dirty="0"/>
          </a:p>
        </p:txBody>
      </p:sp>
      <p:sp>
        <p:nvSpPr>
          <p:cNvPr id="7" name="Inhaltsplatzhalter 10"/>
          <p:cNvSpPr>
            <a:spLocks noGrp="1"/>
          </p:cNvSpPr>
          <p:nvPr/>
        </p:nvSpPr>
        <p:spPr>
          <a:xfrm>
            <a:off x="332433" y="2032005"/>
            <a:ext cx="11537950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Understand principle of linear least squares</a:t>
            </a:r>
          </a:p>
          <a:p>
            <a:r>
              <a:rPr lang="en-US" dirty="0" smtClean="0"/>
              <a:t>Derive closed-form solution for linear least squares</a:t>
            </a:r>
          </a:p>
          <a:p>
            <a:r>
              <a:rPr lang="en-US" dirty="0" smtClean="0"/>
              <a:t>Know different cases of data dimensionality &amp; number of data points</a:t>
            </a:r>
          </a:p>
          <a:p>
            <a:r>
              <a:rPr lang="en-US" dirty="0" smtClean="0"/>
              <a:t>Be able to set up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ea typeface="Consolas" charset="0"/>
                <a:cs typeface="Consolas" charset="0"/>
              </a:rPr>
              <a:t>and python properly</a:t>
            </a:r>
          </a:p>
          <a:p>
            <a:r>
              <a:rPr lang="en-US" dirty="0" smtClean="0">
                <a:ea typeface="Consolas" charset="0"/>
                <a:cs typeface="Consolas" charset="0"/>
              </a:rPr>
              <a:t>Roughly understand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ea typeface="Consolas" charset="0"/>
                <a:cs typeface="Consolas" charset="0"/>
              </a:rPr>
              <a:t>workflow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8ED18-D3F4-1549-B2A5-13FE54EA842C}" type="datetime1">
              <a:rPr lang="en-US" smtClean="0"/>
              <a:t>2/26/19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262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24905" y="6308726"/>
            <a:ext cx="355461" cy="468312"/>
          </a:xfrm>
        </p:spPr>
        <p:txBody>
          <a:bodyPr/>
          <a:lstStyle/>
          <a:p>
            <a:fld id="{6C6AE60A-B69C-4790-82F7-3882EDF23186}" type="slidenum">
              <a:rPr lang="en-GB" smtClean="0"/>
              <a:t>8</a:t>
            </a:fld>
            <a:endParaRPr lang="en-GB" dirty="0"/>
          </a:p>
        </p:txBody>
      </p:sp>
      <p:sp>
        <p:nvSpPr>
          <p:cNvPr id="5" name="Titel 10"/>
          <p:cNvSpPr>
            <a:spLocks noGrp="1"/>
          </p:cNvSpPr>
          <p:nvPr/>
        </p:nvSpPr>
        <p:spPr bwMode="gray">
          <a:xfrm>
            <a:off x="328985" y="2028007"/>
            <a:ext cx="11537950" cy="1013969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144000" tIns="108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28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Theory / Recap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E3D0-57C6-D84E-B95B-6B9F6889229E}" type="datetime1">
              <a:rPr lang="en-US" smtClean="0"/>
              <a:t>2/26/19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906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24905" y="6308726"/>
            <a:ext cx="355461" cy="468312"/>
          </a:xfrm>
        </p:spPr>
        <p:txBody>
          <a:bodyPr/>
          <a:lstStyle/>
          <a:p>
            <a:fld id="{6C6AE60A-B69C-4790-82F7-3882EDF23186}" type="slidenum">
              <a:rPr lang="en-GB" smtClean="0"/>
              <a:t>9</a:t>
            </a:fld>
            <a:endParaRPr lang="en-GB" dirty="0"/>
          </a:p>
        </p:txBody>
      </p:sp>
      <p:sp>
        <p:nvSpPr>
          <p:cNvPr id="5" name="Titel 9"/>
          <p:cNvSpPr>
            <a:spLocks noGrp="1"/>
          </p:cNvSpPr>
          <p:nvPr/>
        </p:nvSpPr>
        <p:spPr bwMode="gray">
          <a:xfrm>
            <a:off x="332433" y="765175"/>
            <a:ext cx="1153795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Linear Least Squares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10"/>
              <p:cNvSpPr>
                <a:spLocks noGrp="1"/>
              </p:cNvSpPr>
              <p:nvPr/>
            </p:nvSpPr>
            <p:spPr>
              <a:xfrm>
                <a:off x="332433" y="2032005"/>
                <a:ext cx="7466440" cy="4210046"/>
              </a:xfrm>
              <a:prstGeom prst="rect">
                <a:avLst/>
              </a:prstGeom>
            </p:spPr>
            <p:txBody>
              <a:bodyPr vert="horz" lIns="140400" tIns="0" rIns="144000" bIns="0" rtlCol="0">
                <a:noAutofit/>
              </a:bodyPr>
              <a:lstStyle>
                <a:lvl1pPr marL="361950" indent="-36195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27063" indent="-265113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93763" indent="-26670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77913" indent="-17780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62063" indent="-18415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charset="2"/>
                  <a:buChar char="§"/>
                </a:pPr>
                <a14:m>
                  <m:oMath xmlns:m="http://schemas.openxmlformats.org/officeDocument/2006/math">
                    <m:r>
                      <a:rPr lang="de-CH" i="1" smtClean="0">
                        <a:latin typeface="Cambria Math" charset="0"/>
                      </a:rPr>
                      <m:t>𝐷</m:t>
                    </m:r>
                    <m:r>
                      <a:rPr lang="de-CH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CH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CH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de-CH" i="1">
                                <a:latin typeface="Cambria Math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de-CH" b="0" i="1">
                                <a:latin typeface="Cambria Math" charset="0"/>
                              </a:rPr>
                              <m:t>x</m:t>
                            </m:r>
                          </m:e>
                          <m:sub>
                            <m:r>
                              <a:rPr lang="de-CH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de-CH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de-CH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de-CH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CH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de-CH" i="1">
                            <a:latin typeface="Cambria Math" charset="0"/>
                          </a:rPr>
                          <m:t>), …,</m:t>
                        </m:r>
                        <m:sSub>
                          <m:sSubPr>
                            <m:ctrlPr>
                              <a:rPr lang="de-CH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de-CH" i="1">
                                <a:latin typeface="Cambria Math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de-CH" b="0" i="1">
                                <a:latin typeface="Cambria Math" charset="0"/>
                              </a:rPr>
                              <m:t>x</m:t>
                            </m:r>
                          </m:e>
                          <m:sub>
                            <m:r>
                              <a:rPr lang="de-CH" i="1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de-CH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de-CH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de-CH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CH" i="1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de-CH" i="1"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de-CH" dirty="0"/>
                  <a:t> </a:t>
                </a:r>
                <a:r>
                  <a:rPr lang="de-CH" dirty="0" err="1"/>
                  <a:t>where</a:t>
                </a:r>
                <a:r>
                  <a:rPr lang="de-CH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CH" b="0" i="1">
                            <a:latin typeface="Cambria Math" charset="0"/>
                          </a:rPr>
                          <m:t>x</m:t>
                        </m:r>
                      </m:e>
                      <m:sub>
                        <m:r>
                          <a:rPr lang="de-CH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de-CH" i="1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de-CH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de-CH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de-CH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endParaRPr lang="de-CH" dirty="0"/>
              </a:p>
              <a:p>
                <a:pPr>
                  <a:buFont typeface="Wingdings" charset="2"/>
                  <a:buChar char="§"/>
                </a:pPr>
                <a:r>
                  <a:rPr lang="en-US" dirty="0" smtClean="0"/>
                  <a:t>Introduce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de-CH">
                            <a:latin typeface="Cambria Math" charset="0"/>
                          </a:rPr>
                          <m:t>X</m:t>
                        </m:r>
                      </m:e>
                    </m:acc>
                    <m:r>
                      <a:rPr lang="de-CH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de-CH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de-CH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de-CH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  <m:r>
                          <a:rPr lang="de-CH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lang="de-CH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 smtClean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CH" b="0" i="1">
                            <a:latin typeface="Cambria Math" charset="0"/>
                          </a:rPr>
                          <m:t>x</m:t>
                        </m:r>
                      </m:e>
                      <m:sub>
                        <m:r>
                          <a:rPr lang="de-CH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are rows</a:t>
                </a:r>
              </a:p>
              <a:p>
                <a:pPr>
                  <a:buFont typeface="Wingdings" charset="2"/>
                  <a:buChar char="§"/>
                </a:pPr>
                <a:r>
                  <a:rPr lang="en-US" dirty="0" smtClean="0"/>
                  <a:t>Introduce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de-CH">
                            <a:latin typeface="Cambria Math" charset="0"/>
                          </a:rPr>
                          <m:t>y</m:t>
                        </m:r>
                      </m:e>
                    </m:acc>
                    <m:r>
                      <a:rPr lang="de-CH" i="1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de-CH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de-CH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de-CH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 smtClean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CH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de-CH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are the scalar entries</a:t>
                </a:r>
              </a:p>
              <a:p>
                <a:pPr>
                  <a:buFont typeface="Wingdings" charset="2"/>
                  <a:buChar char="§"/>
                </a:pPr>
                <a:endParaRPr lang="en-US" dirty="0"/>
              </a:p>
              <a:p>
                <a:pPr>
                  <a:buFont typeface="Wingdings" charset="2"/>
                  <a:buChar char="§"/>
                </a:pPr>
                <a:r>
                  <a:rPr lang="en-US" dirty="0" smtClean="0"/>
                  <a:t>We want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de-CH">
                            <a:latin typeface="Cambria Math" charset="0"/>
                          </a:rPr>
                          <m:t>X</m:t>
                        </m:r>
                      </m:e>
                    </m:acc>
                    <m:r>
                      <a:rPr lang="de-CH" i="1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b="0" i="0" smtClean="0">
                        <a:latin typeface="Cambria Math" charset="0"/>
                      </a:rPr>
                      <m:t>w</m:t>
                    </m:r>
                    <m:r>
                      <a:rPr lang="de-CH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de-CH">
                            <a:latin typeface="Cambria Math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dirty="0" smtClean="0"/>
                  <a:t>	</a:t>
                </a:r>
                <a:r>
                  <a:rPr lang="en-US" b="1" dirty="0" smtClean="0"/>
                  <a:t>how?</a:t>
                </a:r>
              </a:p>
              <a:p>
                <a:pPr>
                  <a:buFont typeface="Wingdings" charset="2"/>
                  <a:buChar char="§"/>
                </a:pPr>
                <a:r>
                  <a:rPr lang="en-US" dirty="0" smtClean="0"/>
                  <a:t>Minimize the square error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CH" b="0" i="1" smtClean="0">
                            <a:latin typeface="Cambria Math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de-CH">
                                    <a:latin typeface="Cambria Math" charset="0"/>
                                  </a:rPr>
                                  <m:t>X</m:t>
                                </m:r>
                              </m:e>
                            </m:acc>
                            <m:r>
                              <m:rPr>
                                <m:sty m:val="p"/>
                              </m:rPr>
                              <a:rPr lang="de-CH" b="0" i="0" smtClean="0">
                                <a:latin typeface="Cambria Math" charset="0"/>
                              </a:rPr>
                              <m:t>w</m:t>
                            </m:r>
                            <m:r>
                              <a:rPr lang="de-CH" b="0" i="1" smtClean="0">
                                <a:latin typeface="Cambria Math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de-CH">
                                    <a:latin typeface="Cambria Math" charset="0"/>
                                  </a:rPr>
                                  <m:t>y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de-CH" b="0" i="0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de-CH" b="0" i="1" smtClean="0"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 smtClean="0"/>
                  <a:t>	</a:t>
                </a:r>
                <a:r>
                  <a:rPr lang="en-US" b="1" dirty="0" smtClean="0"/>
                  <a:t>how?</a:t>
                </a:r>
              </a:p>
              <a:p>
                <a:pPr>
                  <a:buFont typeface="Wingdings" charset="2"/>
                  <a:buChar char="§"/>
                </a:pPr>
                <a:endParaRPr lang="en-US" dirty="0" smtClean="0"/>
              </a:p>
              <a:p>
                <a:pPr>
                  <a:buFont typeface="Wingdings" charset="2"/>
                  <a:buChar char="§"/>
                </a:pPr>
                <a:endParaRPr lang="en-US" dirty="0"/>
              </a:p>
            </p:txBody>
          </p:sp>
        </mc:Choice>
        <mc:Fallback xmlns="">
          <p:sp>
            <p:nvSpPr>
              <p:cNvPr id="7" name="Inhaltsplatzhalter 10"/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33" y="2032005"/>
                <a:ext cx="7466440" cy="4210046"/>
              </a:xfrm>
              <a:prstGeom prst="rect">
                <a:avLst/>
              </a:prstGeom>
              <a:blipFill rotWithShape="0">
                <a:blip r:embed="rId2"/>
                <a:stretch>
                  <a:fillRect l="-490" t="-1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5C9B7-2DB4-9740-B29E-FFC81DDADB08}" type="datetime1">
              <a:rPr lang="en-US" smtClean="0"/>
              <a:t>2/26/19</a:t>
            </a:fld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873" y="1251175"/>
            <a:ext cx="3635120" cy="458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0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Relationship Id="rId2" Type="http://schemas.microsoft.com/office/2011/relationships/webextension" Target="webextension2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85085F5F-AA54-1D48-9A2E-76D368C75695}">
  <we:reference id="wa104380169" version="1.1.0.0" store="de-CH" storeType="OMEX"/>
  <we:alternateReferences>
    <we:reference id="wa104380169" version="1.1.0.0" store="wa104380169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CD746F96-36FE-7444-913C-6F3F552C6FB0}">
  <we:reference id="wa104178141" version="3.1.2.28" store="en-US" storeType="OMEX"/>
  <we:alternateReferences>
    <we:reference id="WA104178141" version="3.1.2.28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3264</TotalTime>
  <Words>833</Words>
  <Application>Microsoft Macintosh PowerPoint</Application>
  <PresentationFormat>Custom</PresentationFormat>
  <Paragraphs>177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24</vt:i4>
      </vt:variant>
    </vt:vector>
  </HeadingPairs>
  <TitlesOfParts>
    <vt:vector size="37" baseType="lpstr">
      <vt:lpstr>Arial</vt:lpstr>
      <vt:lpstr>Cambria Math</vt:lpstr>
      <vt:lpstr>Consolas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vY2X1EB4EM@student.ethz.ch</dc:creator>
  <cp:lastModifiedBy>vY2X1EB4EM@student.ethz.ch</cp:lastModifiedBy>
  <cp:revision>131</cp:revision>
  <cp:lastPrinted>2013-06-08T11:22:51Z</cp:lastPrinted>
  <dcterms:created xsi:type="dcterms:W3CDTF">2017-10-29T14:56:25Z</dcterms:created>
  <dcterms:modified xsi:type="dcterms:W3CDTF">2019-02-26T16:46:00Z</dcterms:modified>
</cp:coreProperties>
</file>